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7"/>
    <p:restoredTop sz="86420"/>
  </p:normalViewPr>
  <p:slideViewPr>
    <p:cSldViewPr snapToGrid="0">
      <p:cViewPr>
        <p:scale>
          <a:sx n="95" d="100"/>
          <a:sy n="95" d="100"/>
        </p:scale>
        <p:origin x="480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E44F42-E7A8-4F64-952D-1E49262FD206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B8F520-500A-4AA9-BB08-AA2857725B8A}">
      <dgm:prSet/>
      <dgm:spPr/>
      <dgm:t>
        <a:bodyPr/>
        <a:lstStyle/>
        <a:p>
          <a:r>
            <a:rPr lang="en-US" dirty="0"/>
            <a:t>Life expectancy data was collected from WHO and United Nations website. </a:t>
          </a:r>
        </a:p>
      </dgm:t>
    </dgm:pt>
    <dgm:pt modelId="{93EFFF08-7BEF-4E78-944F-B474CF804C07}" type="parTrans" cxnId="{5AD84F53-B1F1-4D0E-AA0D-DC0BC6ABB575}">
      <dgm:prSet/>
      <dgm:spPr/>
      <dgm:t>
        <a:bodyPr/>
        <a:lstStyle/>
        <a:p>
          <a:endParaRPr lang="en-US"/>
        </a:p>
      </dgm:t>
    </dgm:pt>
    <dgm:pt modelId="{13158963-1A2B-4E49-BB76-F2CC6110B4C9}" type="sibTrans" cxnId="{5AD84F53-B1F1-4D0E-AA0D-DC0BC6ABB575}">
      <dgm:prSet/>
      <dgm:spPr/>
      <dgm:t>
        <a:bodyPr/>
        <a:lstStyle/>
        <a:p>
          <a:endParaRPr lang="en-US"/>
        </a:p>
      </dgm:t>
    </dgm:pt>
    <dgm:pt modelId="{89BB55B1-CE72-464B-B8A1-0F10F9C3CE78}">
      <dgm:prSet/>
      <dgm:spPr/>
      <dgm:t>
        <a:bodyPr/>
        <a:lstStyle/>
        <a:p>
          <a:r>
            <a:rPr lang="en-US" dirty="0"/>
            <a:t>This data shows the life expectancy, health factors for 193 countries from 2000-2015 where the chosen health factors are the critical factors which affects the life expectancy more. </a:t>
          </a:r>
        </a:p>
      </dgm:t>
    </dgm:pt>
    <dgm:pt modelId="{355E3B84-87F6-4FFA-8189-2FD7740D4EC4}" type="parTrans" cxnId="{00D5C58B-4282-4619-A42F-E110E25C5972}">
      <dgm:prSet/>
      <dgm:spPr/>
      <dgm:t>
        <a:bodyPr/>
        <a:lstStyle/>
        <a:p>
          <a:endParaRPr lang="en-US"/>
        </a:p>
      </dgm:t>
    </dgm:pt>
    <dgm:pt modelId="{ABB511ED-2E7B-46D7-9A26-45281EB91C41}" type="sibTrans" cxnId="{00D5C58B-4282-4619-A42F-E110E25C5972}">
      <dgm:prSet/>
      <dgm:spPr/>
      <dgm:t>
        <a:bodyPr/>
        <a:lstStyle/>
        <a:p>
          <a:endParaRPr lang="en-US"/>
        </a:p>
      </dgm:t>
    </dgm:pt>
    <dgm:pt modelId="{FC43E049-3DF6-4924-83A1-60EDB332F573}">
      <dgm:prSet/>
      <dgm:spPr/>
      <dgm:t>
        <a:bodyPr/>
        <a:lstStyle/>
        <a:p>
          <a:r>
            <a:rPr lang="en-US" dirty="0"/>
            <a:t>The predicting variables were divided into several broad categories like social, economic, mortality, and immunization related factors.</a:t>
          </a:r>
        </a:p>
      </dgm:t>
    </dgm:pt>
    <dgm:pt modelId="{748E8871-2EA3-486C-A556-56F92EEF9C66}" type="parTrans" cxnId="{703D7B40-87D6-4F65-9117-56696F3A3C97}">
      <dgm:prSet/>
      <dgm:spPr/>
      <dgm:t>
        <a:bodyPr/>
        <a:lstStyle/>
        <a:p>
          <a:endParaRPr lang="en-US"/>
        </a:p>
      </dgm:t>
    </dgm:pt>
    <dgm:pt modelId="{82560322-A2E4-4F61-AB4B-29A2F36D9348}" type="sibTrans" cxnId="{703D7B40-87D6-4F65-9117-56696F3A3C97}">
      <dgm:prSet/>
      <dgm:spPr/>
      <dgm:t>
        <a:bodyPr/>
        <a:lstStyle/>
        <a:p>
          <a:endParaRPr lang="en-US"/>
        </a:p>
      </dgm:t>
    </dgm:pt>
    <dgm:pt modelId="{68239AA3-DABD-C54F-B2FB-D2E9B5639E68}">
      <dgm:prSet/>
      <dgm:spPr/>
      <dgm:t>
        <a:bodyPr/>
        <a:lstStyle/>
        <a:p>
          <a:r>
            <a:rPr lang="en-US" dirty="0"/>
            <a:t>Some fewer known countries with a lot of missing values were not considered for this data </a:t>
          </a:r>
        </a:p>
      </dgm:t>
    </dgm:pt>
    <dgm:pt modelId="{B29FDB33-1D9F-8445-AE55-42E1044A62A5}" type="parTrans" cxnId="{9710C23C-D46D-134C-B7E6-FEE7C388A742}">
      <dgm:prSet/>
      <dgm:spPr/>
      <dgm:t>
        <a:bodyPr/>
        <a:lstStyle/>
        <a:p>
          <a:endParaRPr lang="en-US"/>
        </a:p>
      </dgm:t>
    </dgm:pt>
    <dgm:pt modelId="{1826EF31-6FF6-9840-A295-78F43C66A1B9}" type="sibTrans" cxnId="{9710C23C-D46D-134C-B7E6-FEE7C388A742}">
      <dgm:prSet/>
      <dgm:spPr/>
      <dgm:t>
        <a:bodyPr/>
        <a:lstStyle/>
        <a:p>
          <a:endParaRPr lang="en-US"/>
        </a:p>
      </dgm:t>
    </dgm:pt>
    <dgm:pt modelId="{BA261902-6C08-E34E-8533-4B71CE806B40}" type="pres">
      <dgm:prSet presAssocID="{13E44F42-E7A8-4F64-952D-1E49262FD206}" presName="linear" presStyleCnt="0">
        <dgm:presLayoutVars>
          <dgm:animLvl val="lvl"/>
          <dgm:resizeHandles val="exact"/>
        </dgm:presLayoutVars>
      </dgm:prSet>
      <dgm:spPr/>
    </dgm:pt>
    <dgm:pt modelId="{DF1F3D0D-4714-8041-BA51-E2FBA9279EA5}" type="pres">
      <dgm:prSet presAssocID="{28B8F520-500A-4AA9-BB08-AA2857725B8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DF4FF2-4F70-6D41-8E94-5B2EF294954C}" type="pres">
      <dgm:prSet presAssocID="{13158963-1A2B-4E49-BB76-F2CC6110B4C9}" presName="spacer" presStyleCnt="0"/>
      <dgm:spPr/>
    </dgm:pt>
    <dgm:pt modelId="{CD0C997E-1A1B-7444-9651-E18DE09E57C0}" type="pres">
      <dgm:prSet presAssocID="{89BB55B1-CE72-464B-B8A1-0F10F9C3CE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F980ACA-FB90-1A46-887B-D0E88EB2DD67}" type="pres">
      <dgm:prSet presAssocID="{ABB511ED-2E7B-46D7-9A26-45281EB91C41}" presName="spacer" presStyleCnt="0"/>
      <dgm:spPr/>
    </dgm:pt>
    <dgm:pt modelId="{D4EB43A6-529D-D84C-81C5-2E3A32AECDE1}" type="pres">
      <dgm:prSet presAssocID="{FC43E049-3DF6-4924-83A1-60EDB332F57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02726F-5014-3F49-89B5-2DD569FB6B14}" type="pres">
      <dgm:prSet presAssocID="{82560322-A2E4-4F61-AB4B-29A2F36D9348}" presName="spacer" presStyleCnt="0"/>
      <dgm:spPr/>
    </dgm:pt>
    <dgm:pt modelId="{2A1AF7F2-E2B7-2F4D-ACAE-608D111F354A}" type="pres">
      <dgm:prSet presAssocID="{68239AA3-DABD-C54F-B2FB-D2E9B5639E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710C23C-D46D-134C-B7E6-FEE7C388A742}" srcId="{13E44F42-E7A8-4F64-952D-1E49262FD206}" destId="{68239AA3-DABD-C54F-B2FB-D2E9B5639E68}" srcOrd="3" destOrd="0" parTransId="{B29FDB33-1D9F-8445-AE55-42E1044A62A5}" sibTransId="{1826EF31-6FF6-9840-A295-78F43C66A1B9}"/>
    <dgm:cxn modelId="{703D7B40-87D6-4F65-9117-56696F3A3C97}" srcId="{13E44F42-E7A8-4F64-952D-1E49262FD206}" destId="{FC43E049-3DF6-4924-83A1-60EDB332F573}" srcOrd="2" destOrd="0" parTransId="{748E8871-2EA3-486C-A556-56F92EEF9C66}" sibTransId="{82560322-A2E4-4F61-AB4B-29A2F36D9348}"/>
    <dgm:cxn modelId="{5AD84F53-B1F1-4D0E-AA0D-DC0BC6ABB575}" srcId="{13E44F42-E7A8-4F64-952D-1E49262FD206}" destId="{28B8F520-500A-4AA9-BB08-AA2857725B8A}" srcOrd="0" destOrd="0" parTransId="{93EFFF08-7BEF-4E78-944F-B474CF804C07}" sibTransId="{13158963-1A2B-4E49-BB76-F2CC6110B4C9}"/>
    <dgm:cxn modelId="{03AFEF6D-7533-E743-8DA8-001094176EFF}" type="presOf" srcId="{FC43E049-3DF6-4924-83A1-60EDB332F573}" destId="{D4EB43A6-529D-D84C-81C5-2E3A32AECDE1}" srcOrd="0" destOrd="0" presId="urn:microsoft.com/office/officeart/2005/8/layout/vList2"/>
    <dgm:cxn modelId="{00D5C58B-4282-4619-A42F-E110E25C5972}" srcId="{13E44F42-E7A8-4F64-952D-1E49262FD206}" destId="{89BB55B1-CE72-464B-B8A1-0F10F9C3CE78}" srcOrd="1" destOrd="0" parTransId="{355E3B84-87F6-4FFA-8189-2FD7740D4EC4}" sibTransId="{ABB511ED-2E7B-46D7-9A26-45281EB91C41}"/>
    <dgm:cxn modelId="{8832E8BB-967E-BA4C-95D5-7175F0E3073E}" type="presOf" srcId="{68239AA3-DABD-C54F-B2FB-D2E9B5639E68}" destId="{2A1AF7F2-E2B7-2F4D-ACAE-608D111F354A}" srcOrd="0" destOrd="0" presId="urn:microsoft.com/office/officeart/2005/8/layout/vList2"/>
    <dgm:cxn modelId="{6BFD53C3-1140-9746-BC07-EF77A6277717}" type="presOf" srcId="{13E44F42-E7A8-4F64-952D-1E49262FD206}" destId="{BA261902-6C08-E34E-8533-4B71CE806B40}" srcOrd="0" destOrd="0" presId="urn:microsoft.com/office/officeart/2005/8/layout/vList2"/>
    <dgm:cxn modelId="{A78D4DC6-9C67-5A45-A7DC-AB605003B341}" type="presOf" srcId="{89BB55B1-CE72-464B-B8A1-0F10F9C3CE78}" destId="{CD0C997E-1A1B-7444-9651-E18DE09E57C0}" srcOrd="0" destOrd="0" presId="urn:microsoft.com/office/officeart/2005/8/layout/vList2"/>
    <dgm:cxn modelId="{07E39FFD-1B26-634E-909F-4F7487B68586}" type="presOf" srcId="{28B8F520-500A-4AA9-BB08-AA2857725B8A}" destId="{DF1F3D0D-4714-8041-BA51-E2FBA9279EA5}" srcOrd="0" destOrd="0" presId="urn:microsoft.com/office/officeart/2005/8/layout/vList2"/>
    <dgm:cxn modelId="{F2769F99-F526-4A4F-9F5D-BE37733A3655}" type="presParOf" srcId="{BA261902-6C08-E34E-8533-4B71CE806B40}" destId="{DF1F3D0D-4714-8041-BA51-E2FBA9279EA5}" srcOrd="0" destOrd="0" presId="urn:microsoft.com/office/officeart/2005/8/layout/vList2"/>
    <dgm:cxn modelId="{3928FBFB-9345-F048-B64D-E6F6099D54C7}" type="presParOf" srcId="{BA261902-6C08-E34E-8533-4B71CE806B40}" destId="{F9DF4FF2-4F70-6D41-8E94-5B2EF294954C}" srcOrd="1" destOrd="0" presId="urn:microsoft.com/office/officeart/2005/8/layout/vList2"/>
    <dgm:cxn modelId="{3B3C8437-617E-F344-99EA-C8AAE0470954}" type="presParOf" srcId="{BA261902-6C08-E34E-8533-4B71CE806B40}" destId="{CD0C997E-1A1B-7444-9651-E18DE09E57C0}" srcOrd="2" destOrd="0" presId="urn:microsoft.com/office/officeart/2005/8/layout/vList2"/>
    <dgm:cxn modelId="{31D073A7-80C8-F44E-80D1-939DE47C300C}" type="presParOf" srcId="{BA261902-6C08-E34E-8533-4B71CE806B40}" destId="{EF980ACA-FB90-1A46-887B-D0E88EB2DD67}" srcOrd="3" destOrd="0" presId="urn:microsoft.com/office/officeart/2005/8/layout/vList2"/>
    <dgm:cxn modelId="{3C9B05FA-F218-2648-ACA6-4917D06DFA2E}" type="presParOf" srcId="{BA261902-6C08-E34E-8533-4B71CE806B40}" destId="{D4EB43A6-529D-D84C-81C5-2E3A32AECDE1}" srcOrd="4" destOrd="0" presId="urn:microsoft.com/office/officeart/2005/8/layout/vList2"/>
    <dgm:cxn modelId="{C1919043-A3F3-CA47-8BC8-8726C323A915}" type="presParOf" srcId="{BA261902-6C08-E34E-8533-4B71CE806B40}" destId="{7A02726F-5014-3F49-89B5-2DD569FB6B14}" srcOrd="5" destOrd="0" presId="urn:microsoft.com/office/officeart/2005/8/layout/vList2"/>
    <dgm:cxn modelId="{756D6906-0F60-4A45-8C30-7F43909478A3}" type="presParOf" srcId="{BA261902-6C08-E34E-8533-4B71CE806B40}" destId="{2A1AF7F2-E2B7-2F4D-ACAE-608D111F354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F3D0D-4714-8041-BA51-E2FBA9279EA5}">
      <dsp:nvSpPr>
        <dsp:cNvPr id="0" name=""/>
        <dsp:cNvSpPr/>
      </dsp:nvSpPr>
      <dsp:spPr>
        <a:xfrm>
          <a:off x="0" y="416492"/>
          <a:ext cx="10515600" cy="8342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Life expectancy data was collected from WHO and United Nations website. </a:t>
          </a:r>
        </a:p>
      </dsp:txBody>
      <dsp:txXfrm>
        <a:off x="40724" y="457216"/>
        <a:ext cx="10434152" cy="752780"/>
      </dsp:txXfrm>
    </dsp:sp>
    <dsp:sp modelId="{CD0C997E-1A1B-7444-9651-E18DE09E57C0}">
      <dsp:nvSpPr>
        <dsp:cNvPr id="0" name=""/>
        <dsp:cNvSpPr/>
      </dsp:nvSpPr>
      <dsp:spPr>
        <a:xfrm>
          <a:off x="0" y="1311200"/>
          <a:ext cx="10515600" cy="8342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This data shows the life expectancy, health factors for 193 countries from 2000-2015 where the chosen health factors are the critical factors which affects the life expectancy more. </a:t>
          </a:r>
        </a:p>
      </dsp:txBody>
      <dsp:txXfrm>
        <a:off x="40724" y="1351924"/>
        <a:ext cx="10434152" cy="752780"/>
      </dsp:txXfrm>
    </dsp:sp>
    <dsp:sp modelId="{D4EB43A6-529D-D84C-81C5-2E3A32AECDE1}">
      <dsp:nvSpPr>
        <dsp:cNvPr id="0" name=""/>
        <dsp:cNvSpPr/>
      </dsp:nvSpPr>
      <dsp:spPr>
        <a:xfrm>
          <a:off x="0" y="2205909"/>
          <a:ext cx="10515600" cy="8342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predicting variables were divided into several broad categories like social, economic, mortality, and immunization related factors.</a:t>
          </a:r>
        </a:p>
      </dsp:txBody>
      <dsp:txXfrm>
        <a:off x="40724" y="2246633"/>
        <a:ext cx="10434152" cy="752780"/>
      </dsp:txXfrm>
    </dsp:sp>
    <dsp:sp modelId="{2A1AF7F2-E2B7-2F4D-ACAE-608D111F354A}">
      <dsp:nvSpPr>
        <dsp:cNvPr id="0" name=""/>
        <dsp:cNvSpPr/>
      </dsp:nvSpPr>
      <dsp:spPr>
        <a:xfrm>
          <a:off x="0" y="3100617"/>
          <a:ext cx="10515600" cy="8342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Some fewer known countries with a lot of missing values were not considered for this data </a:t>
          </a:r>
        </a:p>
      </dsp:txBody>
      <dsp:txXfrm>
        <a:off x="40724" y="3141341"/>
        <a:ext cx="10434152" cy="752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70964-1938-B746-BF32-F383627FDC01}" type="datetimeFigureOut">
              <a:rPr lang="en-US" smtClean="0"/>
              <a:t>3/4/23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038D6-A6D4-C94A-92B3-650D35113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6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27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4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3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5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4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72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50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8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45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9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60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5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62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50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038D6-A6D4-C94A-92B3-650D35113B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5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0A1C-8B57-A9E4-4449-EAE8603E7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9DB9D-4E45-A488-F890-7ADBD903F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1C6BC-31A3-9F1A-7BBE-794DB13E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BE873-06A6-BCB8-105A-9EA2E1CFC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4AED4-F6F2-14FC-C48C-6324B1AB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7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A167-3CF5-1F50-4554-07139F08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DC69C-A56B-F5AC-10A6-D3606C630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04376-F8F2-6FB3-F9CE-B247CFFE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C3B2A-3899-6BC0-6ECC-882A4342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CF892-9EEA-7D15-9FE7-1B63D7B1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0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1D2BF-C85D-A703-5E77-EEC4780EC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F5FF8-C8E1-5A29-4D92-832055600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83B15-95BC-3AE4-19C6-52B4D83B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51C81-8F80-A3BB-0E1C-59BE90C1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BEB74-7BDB-C564-0BF1-5C7CD151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0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CFCF-6DFA-5252-7965-E55A4847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289FD-9D36-31CC-17B0-F3D5C24BF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910FB-4BA5-4DA7-917D-EBB651CF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ABFB2-2A5F-F13E-31C1-D55CF199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07033-2A1A-A79B-8142-57CCEC3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6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955E-EE84-4767-DAA2-FDADD107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44D3F-8A0F-4C96-6C27-B888AC35D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EF37-4D05-42BE-C940-E970F1D0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EEEF4-C9F9-E33F-8863-767561D1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9B80D-0979-8E9A-F3A1-C2CC3FF1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7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CA4B-4C59-AA45-C70E-0573636C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12E30-2821-2F72-93D4-37FAC4860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D324F-277E-E9C1-97F7-271A91A4B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ACC5F-5BA3-7864-11A0-B9C601D7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D70AF-4557-EDBF-40A7-FD855E97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DE979-AF60-ED25-0705-7265496D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14C92-35EC-0D09-119B-2F777567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CB699-8FD4-29F2-EDD8-1D24DC3C2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5727B-9F27-672C-E8F9-585BFBF07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A5B7A-15F5-72CC-089F-D7587BDF5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A8385-D4E5-78CA-6AD4-020298996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A894F8-D4DF-7A05-62DB-CCEEE28B7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DD98AC-AC9A-B454-2CEF-7C2795EF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52E92-633A-17E8-0E64-20218076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8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DCB7-A1EE-FAD5-9778-7B8876D1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2C311-8FF4-B4DA-7098-4581AFA2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9BF8A-23F1-9E7B-6B08-C0F12410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7DAC7-EA94-8493-1983-703CDB6F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94790-FDB6-783C-6272-EED8F01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2DBF3-76AA-5BBD-E85F-57F9B077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9F712-D6F2-E2E1-9A72-A900D143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8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1DE0-B356-A87A-403F-8B86A661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5A6A-E3CC-665A-8BD0-5D7ED5C97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5A237-ACD7-1D1E-AAF4-D10B6BADC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9F537-6E37-E7EA-A017-79BE7018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5FB5E-362B-D73E-24B1-C98761BE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AAAFD-E3BB-7627-EDA1-21E419D0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5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000A-2BDF-52B7-4203-70D7FDD0C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20D1F4-273F-5A58-6750-C0F6B84CF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FEBDB-2D71-A080-1CA1-EC6C8BCB5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93621-4DCC-133C-89F9-0F83DB87A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86310-1914-35EF-FA61-017E901C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91AED-3C13-1525-32C5-ACAAFABE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6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86077-113C-5029-1F38-DE41BADE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E52D9-7507-462B-EB20-13E7BB529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9406D-C5E3-32D2-1EBC-B38627FA3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E9415-F599-1249-A9A3-6C4AE704B1B9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38B2-371F-D7FD-85E5-70F1B9CF3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F0F2F-CB2E-C8D1-4B93-99024A809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09441-194A-5443-8CED-FE25206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89D611-C9E1-10FA-5590-5FC7E808C4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C3468-501E-9BA1-797A-32673E739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/>
              <a:t>Life Expectancy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92813-8ED4-CA79-F7AD-22B672BB4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409090" cy="1143831"/>
          </a:xfrm>
        </p:spPr>
        <p:txBody>
          <a:bodyPr>
            <a:normAutofit fontScale="47500" lnSpcReduction="20000"/>
          </a:bodyPr>
          <a:lstStyle/>
          <a:p>
            <a:r>
              <a:rPr lang="en-US" sz="2000" dirty="0"/>
              <a:t>Alisha </a:t>
            </a:r>
            <a:r>
              <a:rPr lang="en-US" sz="2000" dirty="0" err="1"/>
              <a:t>Baral</a:t>
            </a:r>
            <a:r>
              <a:rPr lang="en-US" sz="2000" dirty="0"/>
              <a:t> </a:t>
            </a:r>
          </a:p>
          <a:p>
            <a:r>
              <a:rPr lang="en-US" sz="2000" dirty="0"/>
              <a:t>MSDS690</a:t>
            </a:r>
          </a:p>
          <a:p>
            <a:r>
              <a:rPr lang="en-US" sz="2000" dirty="0"/>
              <a:t>Data Science Practicum I </a:t>
            </a:r>
          </a:p>
          <a:p>
            <a:r>
              <a:rPr lang="en-US" sz="2000" dirty="0"/>
              <a:t>Regis University </a:t>
            </a:r>
          </a:p>
          <a:p>
            <a:r>
              <a:rPr lang="en-US" sz="2000" dirty="0"/>
              <a:t>02/28/2023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Recording Feb 28, 2023 at 10:12:40 AM">
            <a:hlinkClick r:id="" action="ppaction://media"/>
            <a:extLst>
              <a:ext uri="{FF2B5EF4-FFF2-40B4-BE49-F238E27FC236}">
                <a16:creationId xmlns:a16="http://schemas.microsoft.com/office/drawing/2014/main" id="{F8C22B22-E412-BB86-843A-428370E1C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7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7731F9-3350-40B1-A05B-A2FE9A3A4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DF127F1C-B0C6-41AE-9FC9-C3DE3B255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EA628E5-B496-45AC-A999-EF2525CAB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4AF34326-283C-4EB0-97BD-A86DCB6D2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F29DC9A-0A36-4AD4-BE35-10F834361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8560C5A-AB9E-4775-B9F5-3EF3CA55E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8A6290C-7DE6-4995-A44F-A5D6EAB5E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466A845-83E8-47ED-A4B7-D8BBAB696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ADE8072-A022-4880-A902-962402D73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3F03E3C-A5E2-4005-866D-55BF4C402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5479AE-6390-4F4E-9607-A43AC67EC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F462F2B-BDDC-43F1-855B-CB91DFC0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A1E725F-6277-4775-860E-C45AAEE4F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1CDF76F-99E8-4FEB-B9EC-6DB56C17A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5C71B09-6E4A-45EE-B4F6-DA026B72D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CD8D6BE-730B-4DAB-86AC-0D67B1165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F98E6E4-FE85-465F-BCCA-9662CBED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49102124-08BE-4630-986E-C7F2E564C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03658EB0-FAD7-4D95-A353-9D821661B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F0CA4E2-7BDF-4290-AE59-323FE3393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0FED95E-1C15-45B6-91ED-4C4DF191F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30309FBB-5727-4096-A735-419477EEF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1758442D-6E00-4612-91BE-08A64C964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2B96329-EBB1-2417-8201-AA50E6E9D6C0}"/>
              </a:ext>
            </a:extLst>
          </p:cNvPr>
          <p:cNvSpPr txBox="1"/>
          <p:nvPr/>
        </p:nvSpPr>
        <p:spPr>
          <a:xfrm>
            <a:off x="1929608" y="5659923"/>
            <a:ext cx="80343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+mj-lt"/>
              </a:rPr>
              <a:t>Visualization correlation between life expectancy with every other variable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9D435D-FB16-2B11-9D97-C5F68A50B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354" y="9525"/>
            <a:ext cx="8503931" cy="5822459"/>
          </a:xfrm>
          <a:prstGeom prst="rect">
            <a:avLst/>
          </a:prstGeom>
        </p:spPr>
      </p:pic>
      <p:pic>
        <p:nvPicPr>
          <p:cNvPr id="9" name="Audio Recording Mar 4, 2023 at 12:59:46 PM">
            <a:hlinkClick r:id="" action="ppaction://media"/>
            <a:extLst>
              <a:ext uri="{FF2B5EF4-FFF2-40B4-BE49-F238E27FC236}">
                <a16:creationId xmlns:a16="http://schemas.microsoft.com/office/drawing/2014/main" id="{4DACD0BB-A024-A78C-767D-3097F1FDB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30788" y="365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6BBBF-283B-1451-369A-C973D989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Data cleaning and dividing into training and  test </a:t>
            </a:r>
          </a:p>
        </p:txBody>
      </p:sp>
      <p:pic>
        <p:nvPicPr>
          <p:cNvPr id="4" name="Audio Recording Feb 28, 2023 at 5:28:10 PM">
            <a:hlinkClick r:id="" action="ppaction://media"/>
            <a:extLst>
              <a:ext uri="{FF2B5EF4-FFF2-40B4-BE49-F238E27FC236}">
                <a16:creationId xmlns:a16="http://schemas.microsoft.com/office/drawing/2014/main" id="{7D4FFA6A-4B6E-9182-73F5-500D3B96AF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4816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72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A52DD-E5FD-AECD-2DD3-2523FF8C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Predicting Model 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43BCF1-D66E-12DA-B6D6-377C53213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Linear regression </a:t>
            </a:r>
          </a:p>
          <a:p>
            <a:r>
              <a:rPr lang="en-US" sz="2000"/>
              <a:t>Multi Linear Regression </a:t>
            </a:r>
          </a:p>
          <a:p>
            <a:r>
              <a:rPr lang="en-US" sz="2000"/>
              <a:t>Decision Tree Regression </a:t>
            </a:r>
          </a:p>
          <a:p>
            <a:r>
              <a:rPr lang="en-US" sz="2000"/>
              <a:t>Decision Tree Regression 2 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 descr="Arrows pointing towards light">
            <a:extLst>
              <a:ext uri="{FF2B5EF4-FFF2-40B4-BE49-F238E27FC236}">
                <a16:creationId xmlns:a16="http://schemas.microsoft.com/office/drawing/2014/main" id="{65728B95-D785-7F78-7195-0D8427D88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7" r="4730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EF8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Recording Feb 28, 2023 at 5:28:43 PM">
            <a:hlinkClick r:id="" action="ppaction://media"/>
            <a:extLst>
              <a:ext uri="{FF2B5EF4-FFF2-40B4-BE49-F238E27FC236}">
                <a16:creationId xmlns:a16="http://schemas.microsoft.com/office/drawing/2014/main" id="{8B068AF7-507D-3807-E6C3-82E40F1AC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180" y="-386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1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D268C-EA21-F47B-8067-13F23908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Linear regression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31BC497-048B-0666-D3E0-6D7FC7B3A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6937" y="2426818"/>
            <a:ext cx="5125176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6947EB-78AF-52DF-ECCB-E3A1EA52D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073" y="3818666"/>
            <a:ext cx="5455917" cy="1213941"/>
          </a:xfrm>
          <a:prstGeom prst="rect">
            <a:avLst/>
          </a:prstGeom>
        </p:spPr>
      </p:pic>
      <p:pic>
        <p:nvPicPr>
          <p:cNvPr id="8" name="Audio Recording Feb 28, 2023 at 5:29:47 PM">
            <a:hlinkClick r:id="" action="ppaction://media"/>
            <a:extLst>
              <a:ext uri="{FF2B5EF4-FFF2-40B4-BE49-F238E27FC236}">
                <a16:creationId xmlns:a16="http://schemas.microsoft.com/office/drawing/2014/main" id="{5625C034-9D3D-C0FE-E559-2AAC5BA0A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9274" y="-494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9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0851F-CE87-145B-1DFC-F089CE7A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 Linear Regression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5020A8A-7031-1E4D-8328-C578E7BC6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130" y="2182729"/>
            <a:ext cx="6350349" cy="4090055"/>
          </a:xfrm>
          <a:prstGeom prst="rect">
            <a:avLst/>
          </a:prstGeom>
        </p:spPr>
      </p:pic>
      <p:pic>
        <p:nvPicPr>
          <p:cNvPr id="7" name="Audio Recording Mar 4, 2023 at 1:18:54 PM">
            <a:hlinkClick r:id="" action="ppaction://media"/>
            <a:extLst>
              <a:ext uri="{FF2B5EF4-FFF2-40B4-BE49-F238E27FC236}">
                <a16:creationId xmlns:a16="http://schemas.microsoft.com/office/drawing/2014/main" id="{2048B23B-B01D-D76F-C4E3-B920B4F2C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594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85097-C7EA-50C8-C6B8-8E50926E5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Tree 1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55C2600-9112-68D8-6B8C-E8F6AABDC1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2" b="2"/>
          <a:stretch/>
        </p:blipFill>
        <p:spPr>
          <a:xfrm>
            <a:off x="2389632" y="2535936"/>
            <a:ext cx="7132320" cy="4186135"/>
          </a:xfrm>
          <a:prstGeom prst="rect">
            <a:avLst/>
          </a:prstGeom>
        </p:spPr>
      </p:pic>
      <p:pic>
        <p:nvPicPr>
          <p:cNvPr id="6" name="Audio Recording Feb 28, 2023 at 5:32:25 PM">
            <a:hlinkClick r:id="" action="ppaction://media"/>
            <a:extLst>
              <a:ext uri="{FF2B5EF4-FFF2-40B4-BE49-F238E27FC236}">
                <a16:creationId xmlns:a16="http://schemas.microsoft.com/office/drawing/2014/main" id="{4A9EDC6D-DBFD-5820-37FB-C3133C4DC9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0883" y="-396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74D7A-E502-964A-81A5-F936AAD4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Tree 2 </a:t>
            </a:r>
          </a:p>
        </p:txBody>
      </p:sp>
      <p:pic>
        <p:nvPicPr>
          <p:cNvPr id="6" name="Audio Recording Feb 28, 2023 at 5:35:24 PM">
            <a:hlinkClick r:id="" action="ppaction://media"/>
            <a:extLst>
              <a:ext uri="{FF2B5EF4-FFF2-40B4-BE49-F238E27FC236}">
                <a16:creationId xmlns:a16="http://schemas.microsoft.com/office/drawing/2014/main" id="{382C309F-3001-4EC9-C2D4-897A91B1C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0883" y="-58929"/>
            <a:ext cx="812800" cy="8128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2E1ABB9-B6DD-72D0-C1EF-10FF75FA5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9632" y="2386584"/>
            <a:ext cx="6815328" cy="41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80744-2B7D-06FA-2FCA-E6EDD2EF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345" y="-645107"/>
            <a:ext cx="6251110" cy="27544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 and Findings  </a:t>
            </a:r>
          </a:p>
        </p:txBody>
      </p:sp>
      <p:pic>
        <p:nvPicPr>
          <p:cNvPr id="55" name="Picture 54" descr="White bulbs with a yellow one standing out">
            <a:extLst>
              <a:ext uri="{FF2B5EF4-FFF2-40B4-BE49-F238E27FC236}">
                <a16:creationId xmlns:a16="http://schemas.microsoft.com/office/drawing/2014/main" id="{6DAAC3CF-42F5-2EB3-86D6-4EEA5FB215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99" r="3526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Recording Mar 4, 2023 at 5:54:05 PM">
            <a:hlinkClick r:id="" action="ppaction://media"/>
            <a:extLst>
              <a:ext uri="{FF2B5EF4-FFF2-40B4-BE49-F238E27FC236}">
                <a16:creationId xmlns:a16="http://schemas.microsoft.com/office/drawing/2014/main" id="{33AE394F-D502-B6F3-DE6A-0202D7B91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8445" y="0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986BC-BE9A-FD54-E1CD-12E0185DC6EB}"/>
              </a:ext>
            </a:extLst>
          </p:cNvPr>
          <p:cNvSpPr txBox="1"/>
          <p:nvPr/>
        </p:nvSpPr>
        <p:spPr>
          <a:xfrm>
            <a:off x="4657345" y="2286036"/>
            <a:ext cx="70731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Multi-linear regression model was found to provide a good fit to the test data. 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Decision tree models demonstrated high accuracy in pretending percentage expenditure based on GDP and life expectancy based on income composition, respectively. </a:t>
            </a:r>
          </a:p>
          <a:p>
            <a:pPr marL="285750" indent="-285750">
              <a:buFontTx/>
              <a:buChar char="-"/>
            </a:pPr>
            <a:r>
              <a:rPr lang="en-US" b="0" i="0" u="none" strike="noStrike" dirty="0">
                <a:effectLst/>
              </a:rPr>
              <a:t>Adult Mortality, HIV/AIDS, thinness and under-five deaths increases drops the life expectancy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9DCC-75A3-4579-3B90-24CD20F9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65838-69B3-452F-0C2B-8131551CF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KumarRajarshi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(2018, February 10).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Life expectancy (WHO)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Kaggle. Retrieved February 28, 2023, from https://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www.kaggle.com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/datasets/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kumarajarshi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/life-expectancy-who 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Ortiz-Ospina, E. (2017, August 28).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"Life expectancy" – what does this actually mean?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Our World in Data. Retrieved February 28, 2023, from https://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ourworldindata.org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/life-expectancy-how-is-it-calculated-and-how-should-it-be-interpreted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DD75F-B1D8-9DA2-A7A0-FCD4692A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24A2D-97B0-59AC-B574-102DA411C522}"/>
              </a:ext>
            </a:extLst>
          </p:cNvPr>
          <p:cNvSpPr txBox="1"/>
          <p:nvPr/>
        </p:nvSpPr>
        <p:spPr>
          <a:xfrm>
            <a:off x="1286931" y="2962451"/>
            <a:ext cx="2779954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EBC17F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Life Expectancy is a statistical measure that represents the average number of years a person is expected to live based on various factors, including, age, gender, lifestyle.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EBC17F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factors are usually income, education, access to healthcare and social and cultural norms that play a significant role.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D8AFDB-2E9C-2BD1-C5B2-A0D86D620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2270" r="17050"/>
          <a:stretch/>
        </p:blipFill>
        <p:spPr>
          <a:xfrm>
            <a:off x="6058590" y="2962451"/>
            <a:ext cx="3898724" cy="2820012"/>
          </a:xfrm>
          <a:prstGeom prst="rect">
            <a:avLst/>
          </a:prstGeom>
        </p:spPr>
      </p:pic>
      <p:pic>
        <p:nvPicPr>
          <p:cNvPr id="3" name="Audio Recording Feb 28, 2023 at 10:15:32 AM">
            <a:hlinkClick r:id="" action="ppaction://media"/>
            <a:extLst>
              <a:ext uri="{FF2B5EF4-FFF2-40B4-BE49-F238E27FC236}">
                <a16:creationId xmlns:a16="http://schemas.microsoft.com/office/drawing/2014/main" id="{3E027790-10E0-CACC-E282-4A7C98178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60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69420-5486-DBB8-9974-55BDBD4F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About this data 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3B90E435-B205-E8F3-B388-9377D5096A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3822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Recording Feb 28, 2023 at 10:20:54 AM">
            <a:hlinkClick r:id="" action="ppaction://media"/>
            <a:extLst>
              <a:ext uri="{FF2B5EF4-FFF2-40B4-BE49-F238E27FC236}">
                <a16:creationId xmlns:a16="http://schemas.microsoft.com/office/drawing/2014/main" id="{E2FB0AF2-CAF8-C814-126E-708BFBE013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28711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D38C7-7B2C-9DC6-9BCF-DBE0824D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Research 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85FD-271C-A9B4-FD0C-F18B6623C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factors are most strongly associated with life expectancy?</a:t>
            </a:r>
          </a:p>
          <a:p>
            <a:r>
              <a:rPr lang="en-US" sz="2400" dirty="0"/>
              <a:t>Can we identify specific diseases or health conditions that have had a significant impact on life expectancy? </a:t>
            </a:r>
          </a:p>
          <a:p>
            <a:r>
              <a:rPr lang="en-US" sz="2400" dirty="0"/>
              <a:t>How does life expectancy vary by country or region, and what factors explain these differences? </a:t>
            </a:r>
          </a:p>
          <a:p>
            <a:r>
              <a:rPr lang="en-US" sz="2400" dirty="0"/>
              <a:t>Does machine learning algorithms help predict life expectancy for individuals or populations?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Recording Feb 28, 2023 at 10:25:05 AM">
            <a:hlinkClick r:id="" action="ppaction://media"/>
            <a:extLst>
              <a:ext uri="{FF2B5EF4-FFF2-40B4-BE49-F238E27FC236}">
                <a16:creationId xmlns:a16="http://schemas.microsoft.com/office/drawing/2014/main" id="{51D14FE2-FE8D-92F6-884B-015AA0FDE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2274" y="-29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ED44E06-14A7-92B5-37AA-75C60DCE8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413" y="3429000"/>
            <a:ext cx="6032563" cy="3204424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AA1B0EE-B476-8138-680F-7CECEF4BC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5471" r="28307"/>
          <a:stretch/>
        </p:blipFill>
        <p:spPr>
          <a:xfrm>
            <a:off x="5463374" y="692726"/>
            <a:ext cx="6028601" cy="2736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754233-3F16-0731-305D-26710AD27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the data look like? </a:t>
            </a:r>
          </a:p>
        </p:txBody>
      </p:sp>
      <p:pic>
        <p:nvPicPr>
          <p:cNvPr id="3" name="Audio Recording Feb 28, 2023 at 10:26:02 AM">
            <a:hlinkClick r:id="" action="ppaction://media"/>
            <a:extLst>
              <a:ext uri="{FF2B5EF4-FFF2-40B4-BE49-F238E27FC236}">
                <a16:creationId xmlns:a16="http://schemas.microsoft.com/office/drawing/2014/main" id="{15F84906-B993-2261-5F7F-B16BD2BF35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-16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0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AD894-A9A8-D864-B444-78FD9EDB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 and EDA finding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RM Customer Insights App">
            <a:extLst>
              <a:ext uri="{FF2B5EF4-FFF2-40B4-BE49-F238E27FC236}">
                <a16:creationId xmlns:a16="http://schemas.microsoft.com/office/drawing/2014/main" id="{DCDA5D5D-588D-F3E6-DB31-0CB3BFAE7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9632" y="2509911"/>
            <a:ext cx="3997637" cy="3997637"/>
          </a:xfrm>
          <a:prstGeom prst="rect">
            <a:avLst/>
          </a:prstGeom>
        </p:spPr>
      </p:pic>
      <p:pic>
        <p:nvPicPr>
          <p:cNvPr id="3" name="Audio Recording Feb 28, 2023 at 10:26:56 AM">
            <a:hlinkClick r:id="" action="ppaction://media"/>
            <a:extLst>
              <a:ext uri="{FF2B5EF4-FFF2-40B4-BE49-F238E27FC236}">
                <a16:creationId xmlns:a16="http://schemas.microsoft.com/office/drawing/2014/main" id="{41A80985-4CFC-708E-2AF9-E25A59E3D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60162" y="-629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155D2-2C5F-9FA6-F4FF-788C3C27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Plotting individual attributes of the dataframe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F69CE2E0-42CE-45D1-9E82-1420B272F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7376" r="-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36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Recording Feb 28, 2023 at 10:27:58 AM">
            <a:hlinkClick r:id="" action="ppaction://media"/>
            <a:extLst>
              <a:ext uri="{FF2B5EF4-FFF2-40B4-BE49-F238E27FC236}">
                <a16:creationId xmlns:a16="http://schemas.microsoft.com/office/drawing/2014/main" id="{FBCBE5E1-A9DB-9278-F60E-86BFB065A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199" y="-428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0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D084F-BFB5-2764-A7B1-2EA9BF97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Plotting multiple variable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2D449D6-B0FD-7961-65D5-5D9685755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3978" r="1" b="12737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Recording Feb 28, 2023 at 10:30:43 AM">
            <a:hlinkClick r:id="" action="ppaction://media"/>
            <a:extLst>
              <a:ext uri="{FF2B5EF4-FFF2-40B4-BE49-F238E27FC236}">
                <a16:creationId xmlns:a16="http://schemas.microsoft.com/office/drawing/2014/main" id="{C20677D0-0047-4805-3522-B91C171E1D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19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7354F-4399-A217-C1A4-511495252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10" y="4960758"/>
            <a:ext cx="6796345" cy="123608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800" b="0" i="0" u="none" strike="noStrike" dirty="0">
                <a:effectLst/>
              </a:rPr>
              <a:t>Plotting life expectancy and adult mortality across all countries</a:t>
            </a:r>
            <a:endParaRPr lang="en-US" sz="3800" dirty="0"/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E471AD9F-6722-4A44-7C90-A88D1DF02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1684" r="-1" b="-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AD2EEB5-F5B4-4BDA-8293-9A997C129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27285" y="5121601"/>
            <a:ext cx="0" cy="9144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Recording Feb 28, 2023 at 10:32:05 AM">
            <a:hlinkClick r:id="" action="ppaction://media"/>
            <a:extLst>
              <a:ext uri="{FF2B5EF4-FFF2-40B4-BE49-F238E27FC236}">
                <a16:creationId xmlns:a16="http://schemas.microsoft.com/office/drawing/2014/main" id="{985D7B27-AA0B-130A-D2A5-B110DE9B4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6151" y="-428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435</Words>
  <Application>Microsoft Macintosh PowerPoint</Application>
  <PresentationFormat>Widescreen</PresentationFormat>
  <Paragraphs>61</Paragraphs>
  <Slides>18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Office Theme</vt:lpstr>
      <vt:lpstr>Life Expectancy Analysis</vt:lpstr>
      <vt:lpstr>Background </vt:lpstr>
      <vt:lpstr>About this data </vt:lpstr>
      <vt:lpstr>Research question </vt:lpstr>
      <vt:lpstr>How does the data look like? </vt:lpstr>
      <vt:lpstr>Data Preprocessing and EDA finding </vt:lpstr>
      <vt:lpstr>Plotting individual attributes of the dataframe</vt:lpstr>
      <vt:lpstr>Plotting multiple variable </vt:lpstr>
      <vt:lpstr>Plotting life expectancy and adult mortality across all countries</vt:lpstr>
      <vt:lpstr>PowerPoint Presentation</vt:lpstr>
      <vt:lpstr>Data cleaning and dividing into training and  test </vt:lpstr>
      <vt:lpstr>Predicting Model </vt:lpstr>
      <vt:lpstr>Linear regression</vt:lpstr>
      <vt:lpstr>Multi Linear Regression</vt:lpstr>
      <vt:lpstr>Decision Tree 1</vt:lpstr>
      <vt:lpstr>Decision Tree 2 </vt:lpstr>
      <vt:lpstr>Conclusion and Findings  </vt:lpstr>
      <vt:lpstr>Reference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Expectancy Analysis</dc:title>
  <dc:creator>Baral, Alisha</dc:creator>
  <cp:lastModifiedBy>Baral, Alisha</cp:lastModifiedBy>
  <cp:revision>10</cp:revision>
  <dcterms:created xsi:type="dcterms:W3CDTF">2023-02-27T18:10:22Z</dcterms:created>
  <dcterms:modified xsi:type="dcterms:W3CDTF">2023-03-05T02:23:05Z</dcterms:modified>
</cp:coreProperties>
</file>